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2.xml" ContentType="application/vnd.openxmlformats-officedocument.theme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6" r:id="rId3"/>
    <p:sldId id="278" r:id="rId4"/>
    <p:sldId id="644" r:id="rId5"/>
    <p:sldId id="668" r:id="rId6"/>
    <p:sldId id="671" r:id="rId7"/>
    <p:sldId id="673" r:id="rId8"/>
    <p:sldId id="669" r:id="rId9"/>
    <p:sldId id="698" r:id="rId10"/>
    <p:sldId id="670" r:id="rId11"/>
    <p:sldId id="672" r:id="rId12"/>
    <p:sldId id="707" r:id="rId13"/>
    <p:sldId id="510" r:id="rId14"/>
    <p:sldId id="664" r:id="rId15"/>
    <p:sldId id="697" r:id="rId16"/>
    <p:sldId id="696" r:id="rId17"/>
    <p:sldId id="665" r:id="rId18"/>
    <p:sldId id="699" r:id="rId19"/>
    <p:sldId id="700" r:id="rId20"/>
    <p:sldId id="701" r:id="rId21"/>
    <p:sldId id="702" r:id="rId22"/>
    <p:sldId id="703" r:id="rId23"/>
    <p:sldId id="704" r:id="rId24"/>
    <p:sldId id="705" r:id="rId25"/>
    <p:sldId id="545" r:id="rId26"/>
    <p:sldId id="706" r:id="rId27"/>
    <p:sldId id="273" r:id="rId28"/>
    <p:sldId id="418" r:id="rId29"/>
    <p:sldId id="454" r:id="rId30"/>
    <p:sldId id="455" r:id="rId31"/>
    <p:sldId id="456" r:id="rId32"/>
    <p:sldId id="457" r:id="rId33"/>
    <p:sldId id="458" r:id="rId34"/>
    <p:sldId id="419" r:id="rId35"/>
    <p:sldId id="459" r:id="rId36"/>
    <p:sldId id="460" r:id="rId37"/>
    <p:sldId id="461" r:id="rId38"/>
    <p:sldId id="462" r:id="rId39"/>
    <p:sldId id="463" r:id="rId40"/>
    <p:sldId id="615" r:id="rId41"/>
    <p:sldId id="616" r:id="rId42"/>
    <p:sldId id="617" r:id="rId43"/>
    <p:sldId id="274" r:id="rId44"/>
    <p:sldId id="576" r:id="rId45"/>
    <p:sldId id="277" r:id="rId46"/>
    <p:sldId id="34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520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E\2014\(10-1%20to%2012-31)%20SE%20Quarterly%20Crash%20Char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W\2014\(10-1%20to%2012-31)%20SW%20Quarterly%20Crash%20Cha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bert.hill\My%20Documents\Incident%20Management\2014\Rural%20IM%20Task%20Force%20Meetings\Crash%20Stats\SE\2014\Yearly%20Comparis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bert.hill\My%20Documents\Incident%20Management\2014\Rural%20IM%20Task%20Force%20Meetings\Crash%20Stats\SW\2014\Yearly%20Comparis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E\2014\(10-1%20to%2012-31)%20SE%20Quarterly%20Crash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E\2014\(10-1%20to%2012-31)%20SE%20Quarterly%20Crash%20Char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E\2014\(10-1%20to%2012-31)%20SE%20Quarterly%20Crash%20Char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E\2014\(10-1%20to%2012-31)%20SE%20Quarterly%20Crash%20Char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W\2014\(10-1%20to%2012-31)%20SW%20Quarterly%20Crash%20Char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W\2014\(10-1%20to%2012-31)%20SW%20Quarterly%20Crash%20Char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W\2014\(10-1%20to%2012-31)%20SW%20Quarterly%20Crash%20Char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bert.hill\Documents\Incident%20Management\2014\Rural%20IM%20Task%20Force%20Meetings\Crash%20Stats\SW\2014\(10-1%20to%2012-31)%20SW%20Quarterly%20Crash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Bracken County 10/1 to 12/31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Sheet1!$D$1:$G$1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Sheet1!$D$2:$G$2</c:f>
              <c:numCache>
                <c:formatCode>General</c:formatCode>
                <c:ptCount val="4"/>
                <c:pt idx="0">
                  <c:v>62</c:v>
                </c:pt>
                <c:pt idx="1">
                  <c:v>86</c:v>
                </c:pt>
                <c:pt idx="2">
                  <c:v>66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Sheet1!$D$1:$G$1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Sheet1!$D$3:$G$3</c:f>
              <c:numCache>
                <c:formatCode>General</c:formatCode>
                <c:ptCount val="4"/>
                <c:pt idx="0">
                  <c:v>7</c:v>
                </c:pt>
                <c:pt idx="1">
                  <c:v>16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Sheet1!$D$1:$G$1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Sheet1!$D$4:$G$4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4842112"/>
        <c:axId val="54843648"/>
      </c:barChart>
      <c:catAx>
        <c:axId val="548421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54843648"/>
        <c:crosses val="autoZero"/>
        <c:auto val="1"/>
        <c:lblAlgn val="ctr"/>
        <c:lblOffset val="100"/>
      </c:catAx>
      <c:valAx>
        <c:axId val="548436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8421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Southwest 10/1/14 to 12/31/14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Sheet1!$C$100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strRef>
              <c:f>Sheet1!$D$99:$G$99</c:f>
              <c:strCache>
                <c:ptCount val="4"/>
                <c:pt idx="0">
                  <c:v>Interstate</c:v>
                </c:pt>
                <c:pt idx="1">
                  <c:v>US Route</c:v>
                </c:pt>
                <c:pt idx="2">
                  <c:v>KY Route</c:v>
                </c:pt>
                <c:pt idx="3">
                  <c:v>Local</c:v>
                </c:pt>
              </c:strCache>
            </c:strRef>
          </c:cat>
          <c:val>
            <c:numRef>
              <c:f>Sheet1!$D$100:$G$100</c:f>
              <c:numCache>
                <c:formatCode>General</c:formatCode>
                <c:ptCount val="4"/>
                <c:pt idx="0">
                  <c:v>108</c:v>
                </c:pt>
                <c:pt idx="1">
                  <c:v>68</c:v>
                </c:pt>
                <c:pt idx="2">
                  <c:v>144</c:v>
                </c:pt>
                <c:pt idx="3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Sheet1!$C$101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strRef>
              <c:f>Sheet1!$D$99:$G$99</c:f>
              <c:strCache>
                <c:ptCount val="4"/>
                <c:pt idx="0">
                  <c:v>Interstate</c:v>
                </c:pt>
                <c:pt idx="1">
                  <c:v>US Route</c:v>
                </c:pt>
                <c:pt idx="2">
                  <c:v>KY Route</c:v>
                </c:pt>
                <c:pt idx="3">
                  <c:v>Local</c:v>
                </c:pt>
              </c:strCache>
            </c:strRef>
          </c:cat>
          <c:val>
            <c:numRef>
              <c:f>Sheet1!$D$101:$G$101</c:f>
              <c:numCache>
                <c:formatCode>General</c:formatCode>
                <c:ptCount val="4"/>
                <c:pt idx="0">
                  <c:v>18</c:v>
                </c:pt>
                <c:pt idx="1">
                  <c:v>16</c:v>
                </c:pt>
                <c:pt idx="2">
                  <c:v>26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Sheet1!$C$102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strRef>
              <c:f>Sheet1!$D$99:$G$99</c:f>
              <c:strCache>
                <c:ptCount val="4"/>
                <c:pt idx="0">
                  <c:v>Interstate</c:v>
                </c:pt>
                <c:pt idx="1">
                  <c:v>US Route</c:v>
                </c:pt>
                <c:pt idx="2">
                  <c:v>KY Route</c:v>
                </c:pt>
                <c:pt idx="3">
                  <c:v>Local</c:v>
                </c:pt>
              </c:strCache>
            </c:strRef>
          </c:cat>
          <c:val>
            <c:numRef>
              <c:f>Sheet1!$D$102:$G$102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60951552"/>
        <c:axId val="60965632"/>
      </c:barChart>
      <c:catAx>
        <c:axId val="60951552"/>
        <c:scaling>
          <c:orientation val="minMax"/>
        </c:scaling>
        <c:axPos val="b"/>
        <c:majorTickMark val="none"/>
        <c:tickLblPos val="nextTo"/>
        <c:crossAx val="60965632"/>
        <c:crosses val="autoZero"/>
        <c:auto val="1"/>
        <c:lblAlgn val="ctr"/>
        <c:lblOffset val="100"/>
      </c:catAx>
      <c:valAx>
        <c:axId val="6096563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095155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Robertson County       2010-2013</a:t>
            </a:r>
          </a:p>
        </c:rich>
      </c:tx>
      <c:layout>
        <c:manualLayout>
          <c:xMode val="edge"/>
          <c:yMode val="edge"/>
          <c:x val="0.26053350781009105"/>
          <c:y val="2.693602693602693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Sheet1!$C$75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Sheet1!$D$75:$G$75</c:f>
              <c:numCache>
                <c:formatCode>General</c:formatCode>
                <c:ptCount val="4"/>
                <c:pt idx="0">
                  <c:v>12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Sheet1!$C$76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Sheet1!$D$76:$G$76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Sheet1!$C$77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Sheet1!$D$77:$G$77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Sheet1!$C$78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Sheet1!$D$78:$G$78</c:f>
              <c:numCache>
                <c:formatCode>General</c:formatCode>
                <c:ptCount val="4"/>
                <c:pt idx="0">
                  <c:v>28</c:v>
                </c:pt>
                <c:pt idx="1">
                  <c:v>5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axId val="61018880"/>
        <c:axId val="61020416"/>
      </c:barChart>
      <c:catAx>
        <c:axId val="61018880"/>
        <c:scaling>
          <c:orientation val="minMax"/>
        </c:scaling>
        <c:axPos val="b"/>
        <c:numFmt formatCode="General" sourceLinked="1"/>
        <c:majorTickMark val="none"/>
        <c:tickLblPos val="nextTo"/>
        <c:crossAx val="61020416"/>
        <c:crosses val="autoZero"/>
        <c:auto val="1"/>
        <c:lblAlgn val="ctr"/>
        <c:lblOffset val="100"/>
      </c:catAx>
      <c:valAx>
        <c:axId val="610204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101888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Owen County       2010-2013</a:t>
            </a:r>
          </a:p>
        </c:rich>
      </c:tx>
      <c:layout>
        <c:manualLayout>
          <c:xMode val="edge"/>
          <c:yMode val="edge"/>
          <c:x val="0.28154592423798031"/>
          <c:y val="2.693602693602693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Sheet1!$C$75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Sheet1!$D$75:$G$75</c:f>
              <c:numCache>
                <c:formatCode>General</c:formatCode>
                <c:ptCount val="4"/>
                <c:pt idx="0">
                  <c:v>228</c:v>
                </c:pt>
                <c:pt idx="1">
                  <c:v>45</c:v>
                </c:pt>
                <c:pt idx="2">
                  <c:v>123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Sheet1!$C$76</c:f>
              <c:strCache>
                <c:ptCount val="1"/>
                <c:pt idx="0">
                  <c:v>2011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Sheet1!$D$76:$G$76</c:f>
              <c:numCache>
                <c:formatCode>General</c:formatCode>
                <c:ptCount val="4"/>
                <c:pt idx="0">
                  <c:v>252</c:v>
                </c:pt>
                <c:pt idx="1">
                  <c:v>69</c:v>
                </c:pt>
                <c:pt idx="2">
                  <c:v>120</c:v>
                </c:pt>
                <c:pt idx="3">
                  <c:v>63</c:v>
                </c:pt>
              </c:numCache>
            </c:numRef>
          </c:val>
        </c:ser>
        <c:ser>
          <c:idx val="2"/>
          <c:order val="2"/>
          <c:tx>
            <c:strRef>
              <c:f>Sheet1!$C$77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Sheet1!$D$77:$G$77</c:f>
              <c:numCache>
                <c:formatCode>General</c:formatCode>
                <c:ptCount val="4"/>
                <c:pt idx="0">
                  <c:v>214</c:v>
                </c:pt>
                <c:pt idx="1">
                  <c:v>56</c:v>
                </c:pt>
                <c:pt idx="2">
                  <c:v>100</c:v>
                </c:pt>
                <c:pt idx="3">
                  <c:v>58</c:v>
                </c:pt>
              </c:numCache>
            </c:numRef>
          </c:val>
        </c:ser>
        <c:ser>
          <c:idx val="3"/>
          <c:order val="3"/>
          <c:tx>
            <c:strRef>
              <c:f>Sheet1!$C$78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Sheet1!$D$74:$G$74</c:f>
              <c:strCache>
                <c:ptCount val="4"/>
                <c:pt idx="0">
                  <c:v>All Routes</c:v>
                </c:pt>
                <c:pt idx="1">
                  <c:v>Federal</c:v>
                </c:pt>
                <c:pt idx="2">
                  <c:v>State</c:v>
                </c:pt>
                <c:pt idx="3">
                  <c:v>Co./City/Local</c:v>
                </c:pt>
              </c:strCache>
            </c:strRef>
          </c:cat>
          <c:val>
            <c:numRef>
              <c:f>Sheet1!$D$78:$G$78</c:f>
              <c:numCache>
                <c:formatCode>General</c:formatCode>
                <c:ptCount val="4"/>
                <c:pt idx="0">
                  <c:v>189</c:v>
                </c:pt>
                <c:pt idx="1">
                  <c:v>49</c:v>
                </c:pt>
                <c:pt idx="2">
                  <c:v>87</c:v>
                </c:pt>
                <c:pt idx="3">
                  <c:v>53</c:v>
                </c:pt>
              </c:numCache>
            </c:numRef>
          </c:val>
        </c:ser>
        <c:axId val="61077760"/>
        <c:axId val="62148608"/>
      </c:barChart>
      <c:catAx>
        <c:axId val="61077760"/>
        <c:scaling>
          <c:orientation val="minMax"/>
        </c:scaling>
        <c:axPos val="b"/>
        <c:numFmt formatCode="General" sourceLinked="1"/>
        <c:majorTickMark val="none"/>
        <c:tickLblPos val="nextTo"/>
        <c:crossAx val="62148608"/>
        <c:crosses val="autoZero"/>
        <c:auto val="1"/>
        <c:lblAlgn val="ctr"/>
        <c:lblOffset val="100"/>
      </c:catAx>
      <c:valAx>
        <c:axId val="62148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107776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Harrison County 10/1 to 12/31</a:t>
            </a:r>
          </a:p>
        </c:rich>
      </c:tx>
      <c:layout>
        <c:manualLayout>
          <c:xMode val="edge"/>
          <c:yMode val="edge"/>
          <c:x val="0.17498272314089891"/>
          <c:y val="1.742055827927176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Sheet1!$C$26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Sheet1!$D$25:$G$25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Sheet1!$D$26:$G$26</c:f>
              <c:numCache>
                <c:formatCode>General</c:formatCode>
                <c:ptCount val="4"/>
                <c:pt idx="0">
                  <c:v>183</c:v>
                </c:pt>
                <c:pt idx="1">
                  <c:v>182</c:v>
                </c:pt>
                <c:pt idx="2">
                  <c:v>168</c:v>
                </c:pt>
                <c:pt idx="3">
                  <c:v>164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Sheet1!$D$25:$G$25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Sheet1!$D$27:$G$27</c:f>
              <c:numCache>
                <c:formatCode>General</c:formatCode>
                <c:ptCount val="4"/>
                <c:pt idx="0">
                  <c:v>31</c:v>
                </c:pt>
                <c:pt idx="1">
                  <c:v>26</c:v>
                </c:pt>
                <c:pt idx="2">
                  <c:v>16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Sheet1!$C$28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Sheet1!$D$25:$G$25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Sheet1!$D$28:$G$28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54964224"/>
        <c:axId val="54965760"/>
      </c:barChart>
      <c:catAx>
        <c:axId val="54964224"/>
        <c:scaling>
          <c:orientation val="minMax"/>
        </c:scaling>
        <c:axPos val="b"/>
        <c:numFmt formatCode="General" sourceLinked="1"/>
        <c:majorTickMark val="none"/>
        <c:tickLblPos val="nextTo"/>
        <c:crossAx val="54965760"/>
        <c:crosses val="autoZero"/>
        <c:auto val="1"/>
        <c:lblAlgn val="ctr"/>
        <c:lblOffset val="100"/>
      </c:catAx>
      <c:valAx>
        <c:axId val="54965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496422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Pendleton County 10/1 to 12/31</a:t>
            </a:r>
          </a:p>
        </c:rich>
      </c:tx>
      <c:layout>
        <c:manualLayout>
          <c:xMode val="edge"/>
          <c:yMode val="edge"/>
          <c:x val="0.18871794871794953"/>
          <c:y val="2.614379084967328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Sheet1!$C$49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Sheet1!$D$48:$G$48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Sheet1!$D$49:$G$49</c:f>
              <c:numCache>
                <c:formatCode>General</c:formatCode>
                <c:ptCount val="4"/>
                <c:pt idx="0">
                  <c:v>110</c:v>
                </c:pt>
                <c:pt idx="1">
                  <c:v>97</c:v>
                </c:pt>
                <c:pt idx="2">
                  <c:v>104</c:v>
                </c:pt>
                <c:pt idx="3">
                  <c:v>84</c:v>
                </c:pt>
              </c:numCache>
            </c:numRef>
          </c:val>
        </c:ser>
        <c:ser>
          <c:idx val="1"/>
          <c:order val="1"/>
          <c:tx>
            <c:strRef>
              <c:f>Sheet1!$C$50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Sheet1!$D$48:$G$48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Sheet1!$D$50:$G$50</c:f>
              <c:numCache>
                <c:formatCode>General</c:formatCode>
                <c:ptCount val="4"/>
                <c:pt idx="0">
                  <c:v>14</c:v>
                </c:pt>
                <c:pt idx="1">
                  <c:v>10</c:v>
                </c:pt>
                <c:pt idx="2">
                  <c:v>16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Sheet1!$C$51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Sheet1!$D$48:$G$48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Sheet1!$D$51:$G$51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55124352"/>
        <c:axId val="55125888"/>
      </c:barChart>
      <c:catAx>
        <c:axId val="55124352"/>
        <c:scaling>
          <c:orientation val="minMax"/>
        </c:scaling>
        <c:axPos val="b"/>
        <c:numFmt formatCode="General" sourceLinked="1"/>
        <c:majorTickMark val="none"/>
        <c:tickLblPos val="nextTo"/>
        <c:crossAx val="55125888"/>
        <c:crosses val="autoZero"/>
        <c:auto val="1"/>
        <c:lblAlgn val="ctr"/>
        <c:lblOffset val="100"/>
      </c:catAx>
      <c:valAx>
        <c:axId val="551258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512435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Robertson County 10/1 to 12/31</a:t>
            </a:r>
          </a:p>
        </c:rich>
      </c:tx>
      <c:layout>
        <c:manualLayout>
          <c:xMode val="edge"/>
          <c:yMode val="edge"/>
          <c:x val="0.18412470500011022"/>
          <c:y val="2.6936026936026935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Sheet1!$C$75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Sheet1!$D$74:$G$74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Sheet1!$D$75:$G$75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Sheet1!$C$76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Sheet1!$D$74:$G$74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Sheet1!$D$76:$G$76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Sheet1!$C$77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Sheet1!$D$74:$G$74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Sheet1!$D$77:$G$77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55177984"/>
        <c:axId val="55179520"/>
      </c:barChart>
      <c:catAx>
        <c:axId val="55177984"/>
        <c:scaling>
          <c:orientation val="minMax"/>
        </c:scaling>
        <c:axPos val="b"/>
        <c:numFmt formatCode="General" sourceLinked="1"/>
        <c:majorTickMark val="none"/>
        <c:tickLblPos val="nextTo"/>
        <c:crossAx val="55179520"/>
        <c:crosses val="autoZero"/>
        <c:auto val="1"/>
        <c:lblAlgn val="ctr"/>
        <c:lblOffset val="100"/>
      </c:catAx>
      <c:valAx>
        <c:axId val="551795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5177984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Southeast</a:t>
            </a:r>
            <a:r>
              <a:rPr lang="en-US" baseline="0"/>
              <a:t> 10/1/14 to 12/31/14</a:t>
            </a:r>
            <a:endParaRPr lang="en-U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Sheet1!$C$100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strRef>
              <c:f>Sheet1!$D$99:$G$99</c:f>
              <c:strCache>
                <c:ptCount val="4"/>
                <c:pt idx="0">
                  <c:v>Interstate</c:v>
                </c:pt>
                <c:pt idx="1">
                  <c:v>Federal</c:v>
                </c:pt>
                <c:pt idx="2">
                  <c:v>State</c:v>
                </c:pt>
                <c:pt idx="3">
                  <c:v>Local</c:v>
                </c:pt>
              </c:strCache>
            </c:strRef>
          </c:cat>
          <c:val>
            <c:numRef>
              <c:f>Sheet1!$D$100:$G$100</c:f>
              <c:numCache>
                <c:formatCode>General</c:formatCode>
                <c:ptCount val="4"/>
                <c:pt idx="0">
                  <c:v>0</c:v>
                </c:pt>
                <c:pt idx="1">
                  <c:v>75</c:v>
                </c:pt>
                <c:pt idx="2">
                  <c:v>104</c:v>
                </c:pt>
                <c:pt idx="3">
                  <c:v>81</c:v>
                </c:pt>
              </c:numCache>
            </c:numRef>
          </c:val>
        </c:ser>
        <c:ser>
          <c:idx val="1"/>
          <c:order val="1"/>
          <c:tx>
            <c:strRef>
              <c:f>Sheet1!$C$101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strRef>
              <c:f>Sheet1!$D$99:$G$99</c:f>
              <c:strCache>
                <c:ptCount val="4"/>
                <c:pt idx="0">
                  <c:v>Interstate</c:v>
                </c:pt>
                <c:pt idx="1">
                  <c:v>Federal</c:v>
                </c:pt>
                <c:pt idx="2">
                  <c:v>State</c:v>
                </c:pt>
                <c:pt idx="3">
                  <c:v>Local</c:v>
                </c:pt>
              </c:strCache>
            </c:strRef>
          </c:cat>
          <c:val>
            <c:numRef>
              <c:f>Sheet1!$D$101:$G$101</c:f>
              <c:numCache>
                <c:formatCode>General</c:formatCode>
                <c:ptCount val="4"/>
                <c:pt idx="0">
                  <c:v>0</c:v>
                </c:pt>
                <c:pt idx="1">
                  <c:v>11</c:v>
                </c:pt>
                <c:pt idx="2">
                  <c:v>22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Sheet1!$C$102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strRef>
              <c:f>Sheet1!$D$99:$G$99</c:f>
              <c:strCache>
                <c:ptCount val="4"/>
                <c:pt idx="0">
                  <c:v>Interstate</c:v>
                </c:pt>
                <c:pt idx="1">
                  <c:v>Federal</c:v>
                </c:pt>
                <c:pt idx="2">
                  <c:v>State</c:v>
                </c:pt>
                <c:pt idx="3">
                  <c:v>Local</c:v>
                </c:pt>
              </c:strCache>
            </c:strRef>
          </c:cat>
          <c:val>
            <c:numRef>
              <c:f>Sheet1!$D$102:$G$102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axId val="59597952"/>
        <c:axId val="59599488"/>
      </c:barChart>
      <c:catAx>
        <c:axId val="59597952"/>
        <c:scaling>
          <c:orientation val="minMax"/>
        </c:scaling>
        <c:axPos val="b"/>
        <c:numFmt formatCode="General" sourceLinked="1"/>
        <c:majorTickMark val="none"/>
        <c:tickLblPos val="nextTo"/>
        <c:crossAx val="59599488"/>
        <c:crosses val="autoZero"/>
        <c:auto val="1"/>
        <c:lblAlgn val="ctr"/>
        <c:lblOffset val="100"/>
      </c:catAx>
      <c:valAx>
        <c:axId val="595994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59795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Carroll County 10/1 to 12/31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Sheet1!$D$1:$G$1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Sheet1!$D$2:$G$2</c:f>
              <c:numCache>
                <c:formatCode>General</c:formatCode>
                <c:ptCount val="4"/>
                <c:pt idx="0">
                  <c:v>131</c:v>
                </c:pt>
                <c:pt idx="1">
                  <c:v>124</c:v>
                </c:pt>
                <c:pt idx="2">
                  <c:v>101</c:v>
                </c:pt>
                <c:pt idx="3">
                  <c:v>123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Sheet1!$D$1:$G$1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Sheet1!$D$3:$G$3</c:f>
              <c:numCache>
                <c:formatCode>General</c:formatCode>
                <c:ptCount val="4"/>
                <c:pt idx="0">
                  <c:v>22</c:v>
                </c:pt>
                <c:pt idx="1">
                  <c:v>20</c:v>
                </c:pt>
                <c:pt idx="2">
                  <c:v>7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Sheet1!$D$1:$G$1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Sheet1!$D$4:$G$4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782656"/>
        <c:axId val="59784192"/>
      </c:barChart>
      <c:catAx>
        <c:axId val="59782656"/>
        <c:scaling>
          <c:orientation val="minMax"/>
        </c:scaling>
        <c:axPos val="b"/>
        <c:numFmt formatCode="General" sourceLinked="1"/>
        <c:majorTickMark val="none"/>
        <c:tickLblPos val="nextTo"/>
        <c:crossAx val="59784192"/>
        <c:crosses val="autoZero"/>
        <c:auto val="1"/>
        <c:lblAlgn val="ctr"/>
        <c:lblOffset val="100"/>
      </c:catAx>
      <c:valAx>
        <c:axId val="597841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78265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Gallatin County</a:t>
            </a:r>
            <a:r>
              <a:rPr lang="en-US" baseline="0"/>
              <a:t> 10/1 to 12/31</a:t>
            </a:r>
            <a:endParaRPr lang="en-US"/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Sheet1!$C$26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Sheet1!$D$25:$G$25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Sheet1!$D$26:$G$26</c:f>
              <c:numCache>
                <c:formatCode>General</c:formatCode>
                <c:ptCount val="4"/>
                <c:pt idx="0">
                  <c:v>96</c:v>
                </c:pt>
                <c:pt idx="1">
                  <c:v>102</c:v>
                </c:pt>
                <c:pt idx="2">
                  <c:v>66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Sheet1!$C$27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Sheet1!$D$25:$G$25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Sheet1!$D$27:$G$27</c:f>
              <c:numCache>
                <c:formatCode>General</c:formatCode>
                <c:ptCount val="4"/>
                <c:pt idx="0">
                  <c:v>16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Sheet1!$C$28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Sheet1!$D$25:$G$25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Sheet1!$D$28:$G$28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9709312"/>
        <c:axId val="59710848"/>
      </c:barChart>
      <c:catAx>
        <c:axId val="59709312"/>
        <c:scaling>
          <c:orientation val="minMax"/>
        </c:scaling>
        <c:axPos val="b"/>
        <c:numFmt formatCode="General" sourceLinked="1"/>
        <c:majorTickMark val="none"/>
        <c:tickLblPos val="nextTo"/>
        <c:crossAx val="59710848"/>
        <c:crosses val="autoZero"/>
        <c:auto val="1"/>
        <c:lblAlgn val="ctr"/>
        <c:lblOffset val="100"/>
      </c:catAx>
      <c:valAx>
        <c:axId val="597108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70931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Grant County 10/1 to 12/31</a:t>
            </a:r>
          </a:p>
        </c:rich>
      </c:tx>
    </c:title>
    <c:plotArea>
      <c:layout>
        <c:manualLayout>
          <c:layoutTarget val="inner"/>
          <c:xMode val="edge"/>
          <c:yMode val="edge"/>
          <c:x val="9.3471573971805555E-2"/>
          <c:y val="0.19480351414406533"/>
          <c:w val="0.62028550729801468"/>
          <c:h val="0.68921660834062359"/>
        </c:manualLayout>
      </c:layout>
      <c:barChart>
        <c:barDir val="col"/>
        <c:grouping val="clustered"/>
        <c:ser>
          <c:idx val="0"/>
          <c:order val="0"/>
          <c:tx>
            <c:strRef>
              <c:f>Sheet1!$C$49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Sheet1!$D$48:$G$48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Sheet1!$D$49:$G$49</c:f>
              <c:numCache>
                <c:formatCode>General</c:formatCode>
                <c:ptCount val="4"/>
                <c:pt idx="0">
                  <c:v>272</c:v>
                </c:pt>
                <c:pt idx="1">
                  <c:v>235</c:v>
                </c:pt>
                <c:pt idx="2">
                  <c:v>216</c:v>
                </c:pt>
                <c:pt idx="3">
                  <c:v>216</c:v>
                </c:pt>
              </c:numCache>
            </c:numRef>
          </c:val>
        </c:ser>
        <c:ser>
          <c:idx val="1"/>
          <c:order val="1"/>
          <c:tx>
            <c:strRef>
              <c:f>Sheet1!$C$50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Sheet1!$D$48:$G$48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Sheet1!$D$50:$G$50</c:f>
              <c:numCache>
                <c:formatCode>General</c:formatCode>
                <c:ptCount val="4"/>
                <c:pt idx="0">
                  <c:v>48</c:v>
                </c:pt>
                <c:pt idx="1">
                  <c:v>30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Sheet1!$C$51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Sheet1!$D$48:$G$48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Sheet1!$D$51:$G$51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59750656"/>
        <c:axId val="59764736"/>
      </c:barChart>
      <c:catAx>
        <c:axId val="59750656"/>
        <c:scaling>
          <c:orientation val="minMax"/>
        </c:scaling>
        <c:axPos val="b"/>
        <c:numFmt formatCode="General" sourceLinked="1"/>
        <c:majorTickMark val="none"/>
        <c:tickLblPos val="nextTo"/>
        <c:crossAx val="59764736"/>
        <c:crosses val="autoZero"/>
        <c:auto val="1"/>
        <c:lblAlgn val="ctr"/>
        <c:lblOffset val="100"/>
      </c:catAx>
      <c:valAx>
        <c:axId val="59764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75065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Owen County 10/1 to 12/31</a:t>
            </a:r>
          </a:p>
        </c:rich>
      </c:tx>
    </c:title>
    <c:plotArea>
      <c:layout>
        <c:manualLayout>
          <c:layoutTarget val="inner"/>
          <c:xMode val="edge"/>
          <c:yMode val="edge"/>
          <c:x val="9.3471573971805555E-2"/>
          <c:y val="0.19480351414406533"/>
          <c:w val="0.6202855072980149"/>
          <c:h val="0.68921660834062359"/>
        </c:manualLayout>
      </c:layout>
      <c:barChart>
        <c:barDir val="col"/>
        <c:grouping val="clustered"/>
        <c:ser>
          <c:idx val="0"/>
          <c:order val="0"/>
          <c:tx>
            <c:strRef>
              <c:f>Sheet1!$C$75</c:f>
              <c:strCache>
                <c:ptCount val="1"/>
                <c:pt idx="0">
                  <c:v>Total Crashes</c:v>
                </c:pt>
              </c:strCache>
            </c:strRef>
          </c:tx>
          <c:dLbls>
            <c:showVal val="1"/>
          </c:dLbls>
          <c:cat>
            <c:numRef>
              <c:f>Sheet1!$D$74:$G$74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Sheet1!$D$75:$G$75</c:f>
              <c:numCache>
                <c:formatCode>General</c:formatCode>
                <c:ptCount val="4"/>
                <c:pt idx="0">
                  <c:v>79</c:v>
                </c:pt>
                <c:pt idx="1">
                  <c:v>58</c:v>
                </c:pt>
                <c:pt idx="2">
                  <c:v>40</c:v>
                </c:pt>
                <c:pt idx="3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Sheet1!$C$76</c:f>
              <c:strCache>
                <c:ptCount val="1"/>
                <c:pt idx="0">
                  <c:v>Injury Crashes</c:v>
                </c:pt>
              </c:strCache>
            </c:strRef>
          </c:tx>
          <c:dLbls>
            <c:showVal val="1"/>
          </c:dLbls>
          <c:cat>
            <c:numRef>
              <c:f>Sheet1!$D$74:$G$74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Sheet1!$D$76:$G$76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Sheet1!$C$77</c:f>
              <c:strCache>
                <c:ptCount val="1"/>
                <c:pt idx="0">
                  <c:v>Fatality Crashes</c:v>
                </c:pt>
              </c:strCache>
            </c:strRef>
          </c:tx>
          <c:dLbls>
            <c:showVal val="1"/>
          </c:dLbls>
          <c:cat>
            <c:numRef>
              <c:f>Sheet1!$D$74:$G$74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Sheet1!$D$77:$G$77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59865728"/>
        <c:axId val="59883904"/>
      </c:barChart>
      <c:catAx>
        <c:axId val="59865728"/>
        <c:scaling>
          <c:orientation val="minMax"/>
        </c:scaling>
        <c:axPos val="b"/>
        <c:numFmt formatCode="General" sourceLinked="1"/>
        <c:majorTickMark val="none"/>
        <c:tickLblPos val="nextTo"/>
        <c:crossAx val="59883904"/>
        <c:crosses val="autoZero"/>
        <c:auto val="1"/>
        <c:lblAlgn val="ctr"/>
        <c:lblOffset val="100"/>
      </c:catAx>
      <c:valAx>
        <c:axId val="598839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86572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3FCAC-4044-4E43-AA1C-4C2772DA3A92}" type="datetimeFigureOut">
              <a:rPr lang="en-US" smtClean="0"/>
              <a:pPr/>
              <a:t>2/23/2015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46150-CB97-4A21-910C-57B0CCB6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9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F43F-6715-4C14-9DBB-28019EAFE2B5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D204-D87B-4B09-9A43-25CD6AE97D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hmsa.dot.gov/hazmat/library/er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KYTC District 6 “Great Eight”</a:t>
            </a:r>
            <a:br>
              <a:rPr lang="en-US" dirty="0" smtClean="0"/>
            </a:br>
            <a:r>
              <a:rPr lang="en-US" dirty="0" smtClean="0"/>
              <a:t>Incident Management Task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January 7, 2015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://www.wlwt.com/image/view/-/27279808/medRes/1/-/maxh/358/maxw/538/-/gtpvkaz/-/Brent-Spence-crash-8-2--3--jp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www.wlwt.com/image/view/-/27279812/medRes/1/-/maxh/358/maxw/538/-/bg7k7fz/-/Brent-Spence-crash-8-2--5--jp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14401" y="0"/>
          <a:ext cx="7391400" cy="7315200"/>
        </p:xfrm>
        <a:graphic>
          <a:graphicData uri="http://schemas.openxmlformats.org/presentationml/2006/ole">
            <p:oleObj spid="_x0000_s1026" name="Acrobat Document" r:id="rId3" imgW="5829103" imgH="7543564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Incident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8"/>
            <a:ext cx="8229600" cy="3200399"/>
          </a:xfrm>
        </p:spPr>
        <p:txBody>
          <a:bodyPr/>
          <a:lstStyle/>
          <a:p>
            <a:r>
              <a:rPr lang="en-US" dirty="0" smtClean="0"/>
              <a:t>I-71 NB Lumber Truck Rollover @ MM 51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Carroll County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 descr="C:\Documents and Settings\robert.hill\My Documents\Incident Management\2014\Rural IM Task Force Meetings\Meeting 10-7-14\KY 1039 Pics\KY 1039 Ramp 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robert.hill\My Documents\Incident Management\2014\Rural IM Task Force Meetings\Meeting 10-7-14\KY 1039 Pics\IMG_07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robert.hill\My Documents\Incident Management\2014\Rural IM Task Force Meetings\Meeting 10-7-14\KY 1039 Pics\IMG_07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robert.hill\My Documents\Incident Management\2014\Rural IM Task Force Meetings\Meeting 10-7-14\KY 1039 Pics\KY 1039 Ramp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bert.hill\My Documents\Incident Management\2015\Rural IM Task Force Meetings\Meeting 1-6-15\I-71 Lumber Truck Rollover 10-14-14\phot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obert.hill\My Documents\Incident Management\2015\Rural IM Task Force Meetings\Meeting 1-6-15\I-71 Lumber Truck Rollover 10-14-14\ph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219200" y="2133600"/>
            <a:ext cx="6553200" cy="1466850"/>
          </a:xfrm>
        </p:spPr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robert.hill\My Documents\Incident Management\2015\Rural IM Task Force Meetings\Meeting 1-6-15\I-71 Lumber Truck Rollover 10-14-14\ph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robert.hill\My Documents\Incident Management\2015\Rural IM Task Force Meetings\Meeting 1-6-15\I-71 Lumber Truck Rollover 10-14-14\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robert.hill\My Documents\Incident Management\2015\Rural IM Task Force Meetings\Meeting 1-6-15\I-71 Lumber Truck Rollover 10-14-14\phot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robert.hill\My Documents\Incident Management\2015\Rural IM Task Force Meetings\Meeting 1-6-15\I-71 Lumber Truck Rollover 10-14-14\photo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obert.hill\My Documents\Incident Management\2015\Rural IM Task Force Meetings\Meeting 1-6-15\I-71 Lumber Truck Rollover 10-14-14\phot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Incident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2819400"/>
          </a:xfrm>
        </p:spPr>
        <p:txBody>
          <a:bodyPr/>
          <a:lstStyle/>
          <a:p>
            <a:r>
              <a:rPr lang="en-US" dirty="0" smtClean="0"/>
              <a:t>Pipeline and Hazardous Material Response </a:t>
            </a:r>
            <a:br>
              <a:rPr lang="en-US" dirty="0" smtClean="0"/>
            </a:br>
            <a:r>
              <a:rPr lang="en-US" dirty="0" smtClean="0"/>
              <a:t>Guidebook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>
                <a:hlinkClick r:id="rId2"/>
              </a:rPr>
              <a:t>http://phmsa.dot.gov/hazmat/library/erg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410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295400"/>
          </a:xfrm>
        </p:spPr>
        <p:txBody>
          <a:bodyPr/>
          <a:lstStyle/>
          <a:p>
            <a:r>
              <a:rPr lang="en-US" dirty="0" smtClean="0"/>
              <a:t>Crash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Quarterly Crash Statistics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KSP CRASH Database</a:t>
            </a:r>
          </a:p>
          <a:p>
            <a:r>
              <a:rPr lang="en-US" dirty="0" smtClean="0"/>
              <a:t>Valerie Januski</a:t>
            </a:r>
          </a:p>
          <a:p>
            <a:r>
              <a:rPr lang="en-US" dirty="0" smtClean="0"/>
              <a:t>District 6 Safety Officer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Southeast Counties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1" y="685800"/>
          <a:ext cx="7315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Approval of Minutes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10/7/14 Meeting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15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1" y="685800"/>
          <a:ext cx="7315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152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91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Southwest Counties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913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151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914400" y="685800"/>
          <a:ext cx="73151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151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0" y="685800"/>
          <a:ext cx="731519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914400"/>
          </a:xfrm>
        </p:spPr>
        <p:txBody>
          <a:bodyPr/>
          <a:lstStyle/>
          <a:p>
            <a:r>
              <a:rPr lang="en-US" dirty="0" smtClean="0"/>
              <a:t>Incident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1"/>
            <a:ext cx="8229600" cy="3611564"/>
          </a:xfrm>
        </p:spPr>
        <p:txBody>
          <a:bodyPr/>
          <a:lstStyle/>
          <a:p>
            <a:r>
              <a:rPr lang="en-US" dirty="0" smtClean="0"/>
              <a:t>I-71 SB Tractor Trailer vs. Median Cable Barrier @ MM 69.3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Gallatin County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Yearly Crash Comparison by Route 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Robertson County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Owen County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4" y="685803"/>
          <a:ext cx="7315199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914404" y="685803"/>
          <a:ext cx="7315199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914400" y="1600200"/>
            <a:ext cx="7315200" cy="2286000"/>
          </a:xfrm>
        </p:spPr>
        <p:txBody>
          <a:bodyPr/>
          <a:lstStyle/>
          <a:p>
            <a:r>
              <a:rPr lang="en-US" dirty="0" smtClean="0"/>
              <a:t>Construction Update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Incident Management Training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8"/>
            <a:ext cx="7772400" cy="1470025"/>
          </a:xfrm>
        </p:spPr>
        <p:txBody>
          <a:bodyPr/>
          <a:lstStyle/>
          <a:p>
            <a:r>
              <a:rPr lang="en-US" dirty="0" smtClean="0"/>
              <a:t>Other Business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5"/>
            <a:ext cx="7772400" cy="1470025"/>
          </a:xfrm>
        </p:spPr>
        <p:txBody>
          <a:bodyPr/>
          <a:lstStyle/>
          <a:p>
            <a:r>
              <a:rPr lang="en-US" dirty="0" smtClean="0"/>
              <a:t>Adjourn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Next Meeting</a:t>
            </a:r>
          </a:p>
          <a:p>
            <a:r>
              <a:rPr lang="en-US" dirty="0" smtClean="0"/>
              <a:t>Tuesday April 7, 2015</a:t>
            </a:r>
          </a:p>
          <a:p>
            <a:r>
              <a:rPr lang="en-US" dirty="0" smtClean="0"/>
              <a:t>1:00 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wlwt.com/image/view/-/27279802/medRes/1/-/maxh/358/maxw/538/-/i4yhhrz/-/Brent-Spence-crash-8-2--1--jp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906"/>
            <a:ext cx="9144000" cy="6846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www.wlwt.com/image/view/-/27279810/medRes/1/-/maxh/358/maxw/538/-/bvafi9z/-/Brent-Spence-crash-8-2--4--jp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wlwt.com/image/view/-/27280502/medRes/2/-/maxh/358/maxw/538/-/3qmyma/-/Brent-Spence-crash-8-2--7--jp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wlwt.com/image/view/-/27279806/medRes/1/-/maxh/358/maxw/538/-/h9sqv4z/-/Brent-Spence-crash-8-2--2--jp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obert.hill\My Documents\Incident Management\2015\Rural IM Task Force Meetings\Meeting 1-6-15\Tractor Trailer vs. Median Cable @ MP 69 10-7-14\IMG_0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44984FD6B3A418168B772726908F6" ma:contentTypeVersion="2" ma:contentTypeDescription="Create a new document." ma:contentTypeScope="" ma:versionID="19673dad3bb940b340526810a774be0b">
  <xsd:schema xmlns:xsd="http://www.w3.org/2001/XMLSchema" xmlns:xs="http://www.w3.org/2001/XMLSchema" xmlns:p="http://schemas.microsoft.com/office/2006/metadata/properties" xmlns:ns2="1b8610dd-1eab-4ef5-90fa-96ee46cd6b79" targetNamespace="http://schemas.microsoft.com/office/2006/metadata/properties" ma:root="true" ma:fieldsID="0f5a2b45e4db3d3cec7bb9ecdfa5f92d" ns2:_="">
    <xsd:import namespace="1b8610dd-1eab-4ef5-90fa-96ee46cd6b79"/>
    <xsd:element name="properties">
      <xsd:complexType>
        <xsd:sequence>
          <xsd:element name="documentManagement">
            <xsd:complexType>
              <xsd:all>
                <xsd:element ref="ns2:Meeting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610dd-1eab-4ef5-90fa-96ee46cd6b79" elementFormDefault="qualified">
    <xsd:import namespace="http://schemas.microsoft.com/office/2006/documentManagement/types"/>
    <xsd:import namespace="http://schemas.microsoft.com/office/infopath/2007/PartnerControls"/>
    <xsd:element name="Meeting_x0020_Date" ma:index="4" nillable="true" ma:displayName="Meeting Date" ma:format="DateOnly" ma:internalName="Meeting_x0020_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1b8610dd-1eab-4ef5-90fa-96ee46cd6b79">2015-01-07T05:00:00+00:00</Meeting_x0020_Date>
  </documentManagement>
</p:properties>
</file>

<file path=customXml/itemProps1.xml><?xml version="1.0" encoding="utf-8"?>
<ds:datastoreItem xmlns:ds="http://schemas.openxmlformats.org/officeDocument/2006/customXml" ds:itemID="{21764BE5-F133-4AF5-BEB4-5D80A87A14C6}"/>
</file>

<file path=customXml/itemProps2.xml><?xml version="1.0" encoding="utf-8"?>
<ds:datastoreItem xmlns:ds="http://schemas.openxmlformats.org/officeDocument/2006/customXml" ds:itemID="{C7D7F8D6-CC36-44D8-95D3-733053230E0F}"/>
</file>

<file path=customXml/itemProps3.xml><?xml version="1.0" encoding="utf-8"?>
<ds:datastoreItem xmlns:ds="http://schemas.openxmlformats.org/officeDocument/2006/customXml" ds:itemID="{48FD86D1-BF81-4B4D-A6BE-020EDADA5D41}"/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155</Words>
  <Application>Microsoft Office PowerPoint</Application>
  <PresentationFormat>On-screen Show (4:3)</PresentationFormat>
  <Paragraphs>47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Acrobat Document</vt:lpstr>
      <vt:lpstr>KYTC District 6 “Great Eight” Incident Management Task Force</vt:lpstr>
      <vt:lpstr>Introductions</vt:lpstr>
      <vt:lpstr>Approval of Minutes</vt:lpstr>
      <vt:lpstr>Incident Review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Incident Review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Incident Review</vt:lpstr>
      <vt:lpstr>Slide 26</vt:lpstr>
      <vt:lpstr>Crash Statistics</vt:lpstr>
      <vt:lpstr>Southeast Counties</vt:lpstr>
      <vt:lpstr>Slide 29</vt:lpstr>
      <vt:lpstr>Slide 30</vt:lpstr>
      <vt:lpstr>Slide 31</vt:lpstr>
      <vt:lpstr>Slide 32</vt:lpstr>
      <vt:lpstr>Slide 33</vt:lpstr>
      <vt:lpstr>Southwest Counties</vt:lpstr>
      <vt:lpstr>Slide 35</vt:lpstr>
      <vt:lpstr>Slide 36</vt:lpstr>
      <vt:lpstr>Slide 37</vt:lpstr>
      <vt:lpstr>Slide 38</vt:lpstr>
      <vt:lpstr>Slide 39</vt:lpstr>
      <vt:lpstr>Yearly Crash Comparison by Route Type</vt:lpstr>
      <vt:lpstr>Slide 41</vt:lpstr>
      <vt:lpstr>Slide 42</vt:lpstr>
      <vt:lpstr>Construction Update</vt:lpstr>
      <vt:lpstr>Incident Management Training</vt:lpstr>
      <vt:lpstr>Other Business</vt:lpstr>
      <vt:lpstr>Adjourn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KSP Crash Database</dc:title>
  <dc:creator>Commonwealth Office of Technology</dc:creator>
  <cp:lastModifiedBy>%USERNAME%</cp:lastModifiedBy>
  <cp:revision>328</cp:revision>
  <dcterms:created xsi:type="dcterms:W3CDTF">2011-02-02T20:39:08Z</dcterms:created>
  <dcterms:modified xsi:type="dcterms:W3CDTF">2015-02-23T14:55:09Z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0x01010008744984FD6B3A418168B772726908F6</vt:lpwstr>
  </property>
  <property fmtid="{D5CDD505-2E9C-101B-9397-08002B2CF9AE}" pid="3" name="Order">
    <vt:r8>100</vt:r8>
  </property>
</Properties>
</file>